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60" r:id="rId5"/>
    <p:sldId id="261" r:id="rId6"/>
    <p:sldId id="262" r:id="rId7"/>
    <p:sldId id="263" r:id="rId8"/>
    <p:sldId id="266" r:id="rId9"/>
    <p:sldId id="268" r:id="rId10"/>
    <p:sldId id="275" r:id="rId11"/>
    <p:sldId id="269" r:id="rId12"/>
    <p:sldId id="276"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B1B"/>
    <a:srgbClr val="329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0"/>
  </p:normalViewPr>
  <p:slideViewPr>
    <p:cSldViewPr snapToGrid="0" showGuides="1">
      <p:cViewPr varScale="1">
        <p:scale>
          <a:sx n="105" d="100"/>
          <a:sy n="105" d="100"/>
        </p:scale>
        <p:origin x="924" y="96"/>
      </p:cViewPr>
      <p:guideLst>
        <p:guide orient="horz" pos="2183"/>
        <p:guide pos="21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8EE62-AE79-4EBB-B589-3B462B06796E}" type="datetimeFigureOut">
              <a:rPr lang="en-ID" smtClean="0"/>
              <a:t>25/06/2026</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AFF9F-D6CB-44EF-BA26-4900BE4B13E7}" type="slidenum">
              <a:rPr lang="en-ID" smtClean="0"/>
              <a:t>‹#›</a:t>
            </a:fld>
            <a:endParaRPr lang="en-ID"/>
          </a:p>
        </p:txBody>
      </p:sp>
    </p:spTree>
    <p:extLst>
      <p:ext uri="{BB962C8B-B14F-4D97-AF65-F5344CB8AC3E}">
        <p14:creationId xmlns:p14="http://schemas.microsoft.com/office/powerpoint/2010/main" val="151724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E46AFF9F-D6CB-44EF-BA26-4900BE4B13E7}" type="slidenum">
              <a:rPr lang="en-ID" smtClean="0"/>
              <a:t>4</a:t>
            </a:fld>
            <a:endParaRPr lang="en-ID"/>
          </a:p>
        </p:txBody>
      </p:sp>
    </p:spTree>
    <p:extLst>
      <p:ext uri="{BB962C8B-B14F-4D97-AF65-F5344CB8AC3E}">
        <p14:creationId xmlns:p14="http://schemas.microsoft.com/office/powerpoint/2010/main" val="377116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0A0-038F-FF8A-F786-B7E780DCE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70187F81-12E9-7CFE-6869-73E8D27DF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BC9B4725-2D41-D99B-4FF7-CE22975F6ACE}"/>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5C3661AD-E9C9-6A83-C1D3-4F82A366516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F752212-9397-86E8-0A93-47C5E2615714}"/>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67805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AA75-98B0-2C84-6B3D-649C733231D7}"/>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61D704A-418C-ED68-5B51-C72502208F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FAF2224A-46DC-6F2A-EEF4-060DAED1D7AD}"/>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3357447A-1CCE-F24D-C96F-A57127DED24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FA4E48B-1988-52C4-C5B3-4636F8C111F1}"/>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05659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9030C4-88E8-D00B-A0F8-A4722D9D28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2E0F2063-EFC7-39A2-91C7-971F2C0097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4764F82-E86E-440E-FB9B-5DFCEA930FD0}"/>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4C534C81-B519-C806-C852-C55FC8FAA62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E300B7B-8A4D-BFF3-0144-1D2C4035BDD6}"/>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65579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6637-4838-9763-B875-BA471C831936}"/>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5654896D-504C-B141-77AF-5DFDF1228B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4FCEAF9-D4AA-425B-3481-4D41D1933A80}"/>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3CAC0114-7615-9CC2-FF9F-821B850237A0}"/>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C1E0CD4-FFA8-0942-C7D5-59C3626FBA25}"/>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42185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C9C9-E650-2F6D-539E-65AFC28A40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CC449B5F-615E-81C1-9C5A-CE2B4BC83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71F5C-9872-FC41-EDC0-9A60135FA30A}"/>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65C3E4E6-DB13-0AD9-6DBB-2B855924F58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7045155-C4D3-2380-4B0A-6D9950EF601B}"/>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7272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441E-EB57-EF45-F7BE-C3F9F5CB3A66}"/>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924A3039-B6D5-970C-36F8-217959388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20DAB147-EE85-A335-EDF6-E3D03F6AB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34E51108-431D-E797-1B49-FC8FA40396D9}"/>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6" name="Footer Placeholder 5">
            <a:extLst>
              <a:ext uri="{FF2B5EF4-FFF2-40B4-BE49-F238E27FC236}">
                <a16:creationId xmlns:a16="http://schemas.microsoft.com/office/drawing/2014/main" id="{41FAD1D9-0B2B-7E87-6140-8FCEE63132E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B34E55D-E3F7-3C71-C846-EBCFE3CE9EE3}"/>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54588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36D8-A559-577D-439C-ADDF655C8FCF}"/>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B6069D1-8D6B-F7AD-F2CB-546A895AA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46B67-D730-67A1-B7A9-4DA69377E8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47252A8-07A4-1DDE-AC00-A2549D4E6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A855C-B377-63E5-AED7-73668A3106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35B8835C-276F-C4A5-839D-D1448CFD9424}"/>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8" name="Footer Placeholder 7">
            <a:extLst>
              <a:ext uri="{FF2B5EF4-FFF2-40B4-BE49-F238E27FC236}">
                <a16:creationId xmlns:a16="http://schemas.microsoft.com/office/drawing/2014/main" id="{2AB79942-D2D1-11E9-C4C3-70123C568C7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4F95E56C-206B-F548-B8E4-E8AE5014AD3A}"/>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151826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DEDC-4F4A-0EF2-249D-177723767B08}"/>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3A8B6FA3-4C89-49E1-4CD9-13D0DFC93AA2}"/>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4" name="Footer Placeholder 3">
            <a:extLst>
              <a:ext uri="{FF2B5EF4-FFF2-40B4-BE49-F238E27FC236}">
                <a16:creationId xmlns:a16="http://schemas.microsoft.com/office/drawing/2014/main" id="{6CA6A6B3-9264-9431-88D9-3698E1C74F21}"/>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12EDE740-88D2-D127-7CE7-076ACE5CDD91}"/>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73839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64614-DF4C-08F3-0A45-F649FB180090}"/>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3" name="Footer Placeholder 2">
            <a:extLst>
              <a:ext uri="{FF2B5EF4-FFF2-40B4-BE49-F238E27FC236}">
                <a16:creationId xmlns:a16="http://schemas.microsoft.com/office/drawing/2014/main" id="{057CBB9D-F2C2-47EF-C6AD-6C01ACAA727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90D6F2FB-065F-F528-0D2B-520ED5EB79EE}"/>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199029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4261-2878-7E0A-5D05-C6A074F0C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5D8C5176-4204-15DE-0536-E96FB9DE4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4493292D-41DE-997F-21D0-EC7F06A25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8EFBE7-3C1E-5DD4-1625-A3CCE2FF16A5}"/>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6" name="Footer Placeholder 5">
            <a:extLst>
              <a:ext uri="{FF2B5EF4-FFF2-40B4-BE49-F238E27FC236}">
                <a16:creationId xmlns:a16="http://schemas.microsoft.com/office/drawing/2014/main" id="{EF9F3802-680A-D569-35FF-C4F7BCB9AA34}"/>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9FD10C5-4D62-C918-9AB3-A1C391073DB8}"/>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120766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68BF-5322-F3C8-3503-7A3FACACC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EA662D71-B34B-CA63-FD6D-28AE054B8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B33C8A1C-5B75-CD1C-B1E6-0AC1CEBE1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BEA18-BB41-F57A-CD0E-C23D8172941C}"/>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6" name="Footer Placeholder 5">
            <a:extLst>
              <a:ext uri="{FF2B5EF4-FFF2-40B4-BE49-F238E27FC236}">
                <a16:creationId xmlns:a16="http://schemas.microsoft.com/office/drawing/2014/main" id="{983255B3-498E-E426-1918-498F6317AD75}"/>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3BBD2A2-C221-98D6-7E6D-3308D77E4713}"/>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17242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A4E7E0-C34C-07D1-3EF6-4C5C2FA8A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B8201CD-840E-C473-DF88-051237D07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A8AFC1B-3BD7-7F78-9823-D0B6CC4BB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7FE3AFB0-CF63-F1B9-C65D-5703FA0A4A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355F5E08-B1DC-1F3F-6E31-7ED503F67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1D9D-AA57-407F-8E09-06142C8475AE}" type="slidenum">
              <a:rPr lang="en-ID" smtClean="0"/>
              <a:t>‹#›</a:t>
            </a:fld>
            <a:endParaRPr lang="en-ID"/>
          </a:p>
        </p:txBody>
      </p:sp>
    </p:spTree>
    <p:extLst>
      <p:ext uri="{BB962C8B-B14F-4D97-AF65-F5344CB8AC3E}">
        <p14:creationId xmlns:p14="http://schemas.microsoft.com/office/powerpoint/2010/main" val="3124227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3F8B7-598B-B909-D703-6544F7223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414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B881-6EB2-80A8-82C1-F459843449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FF6802B-71A2-A96A-4777-97659434C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A6117D68-915D-00D4-E1AD-06D1F4CE025E}"/>
              </a:ext>
            </a:extLst>
          </p:cNvPr>
          <p:cNvSpPr txBox="1"/>
          <p:nvPr/>
        </p:nvSpPr>
        <p:spPr>
          <a:xfrm>
            <a:off x="490849" y="1379577"/>
            <a:ext cx="10972145" cy="2677656"/>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Peserta Rapat selain pemegang saham badan hukum, maka prosedur penyampaian pertanyaan dan/atau pendapat mengikuti prosedur pada eASY.KSEI untuk kemudian dilakukan verifikasi dan diperiksa relevansi pertanyaan atau pendapatnya dengan Mata Acara Rapat oleh Biro Administrasi Efek, Notaris, dan Konsultan Hukum.</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Untuk setiap mata acara Rapat, dibatasi 2 (dua) pertanyaan dan/atau pendapat pertama yang masuk baik melalui formulir ataupun dalam sistem tanya jawab dalam waktu paling lama 2 (dua) menit, dan masing-masing pemegang saham atau kuasanya yang sah hanya diperkenankan mengajukan 1 (satu) pertanyaan dan/atau pendapat pada mata acara Rapat yang bersangkutan dan akan ditanggapi secara langsung.</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4054D16B-8540-CC6E-D325-0F2B5DBCAD78}"/>
              </a:ext>
            </a:extLst>
          </p:cNvPr>
          <p:cNvSpPr txBox="1"/>
          <p:nvPr/>
        </p:nvSpPr>
        <p:spPr>
          <a:xfrm>
            <a:off x="0" y="587894"/>
            <a:ext cx="12192000"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Tanya Jawab</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pic>
        <p:nvPicPr>
          <p:cNvPr id="13" name="Picture 12">
            <a:extLst>
              <a:ext uri="{FF2B5EF4-FFF2-40B4-BE49-F238E27FC236}">
                <a16:creationId xmlns:a16="http://schemas.microsoft.com/office/drawing/2014/main" id="{8BD1E04E-4004-09F3-4EF5-30B34A08B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808" y="3307962"/>
            <a:ext cx="4311192" cy="3550037"/>
          </a:xfrm>
          <a:prstGeom prst="rect">
            <a:avLst/>
          </a:prstGeom>
        </p:spPr>
      </p:pic>
      <p:sp>
        <p:nvSpPr>
          <p:cNvPr id="15" name="TextBox 14">
            <a:extLst>
              <a:ext uri="{FF2B5EF4-FFF2-40B4-BE49-F238E27FC236}">
                <a16:creationId xmlns:a16="http://schemas.microsoft.com/office/drawing/2014/main" id="{3E1CDD8C-4308-7C16-0AB4-F7FD3C25E47E}"/>
              </a:ext>
            </a:extLst>
          </p:cNvPr>
          <p:cNvSpPr txBox="1"/>
          <p:nvPr/>
        </p:nvSpPr>
        <p:spPr>
          <a:xfrm>
            <a:off x="486086" y="3307962"/>
            <a:ext cx="7286313" cy="2677656"/>
          </a:xfrm>
          <a:prstGeom prst="rect">
            <a:avLst/>
          </a:prstGeom>
          <a:noFill/>
        </p:spPr>
        <p:txBody>
          <a:bodyPr wrap="square">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Berdasarkan hasil verifikasi Biro Administrasi Efek, Notaris, dan Konsultan Hukum, Pimpinan Rapat berhak menolak menjawab setiap pertanyaan dan/atau pendapat yang tidak berkaitan dengan mata acara Rapat yang sedang dibicarakan atau yang sudah ditanyakan sebelumnya.</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Anggota Dewan Komisaris atau anggota Direksi atau pihak yang ditunjuk oleh Pimpinan Rapat akan menjawab pertanyaan atau menanggapi pertanyaan dan/atau pendapat yang telah disampaikan sebagaimana dimaksud butir (h) di atas.</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berwenang mengambil tindakan yang diperlukan apabila terdapat peserta Rapat yang dianggap mengganggu kelancaran dan ketertiban acara Rapat ini.</a:t>
            </a: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9607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E71A1-E503-96F3-B372-82E34F3A0BB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EC54566-AF3E-E71C-EBC1-AE66FF67C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D001EF0C-34DF-AB6B-3846-EF80E8197E00}"/>
              </a:ext>
            </a:extLst>
          </p:cNvPr>
          <p:cNvSpPr txBox="1"/>
          <p:nvPr/>
        </p:nvSpPr>
        <p:spPr>
          <a:xfrm>
            <a:off x="1361833" y="1655863"/>
            <a:ext cx="9468333" cy="707886"/>
          </a:xfrm>
          <a:prstGeom prst="rect">
            <a:avLst/>
          </a:prstGeom>
          <a:noFill/>
        </p:spPr>
        <p:txBody>
          <a:bodyPr wrap="square" rtlCol="0">
            <a:spAutoFit/>
          </a:bodyPr>
          <a:lstStyle/>
          <a:p>
            <a:pPr algn="just"/>
            <a:r>
              <a:rPr lang="id-ID" sz="2000" dirty="0">
                <a:solidFill>
                  <a:srgbClr val="0079C6"/>
                </a:solidFill>
                <a:latin typeface="Roboto Medium" panose="02000000000000000000" pitchFamily="2" charset="0"/>
                <a:ea typeface="Roboto Medium" panose="02000000000000000000" pitchFamily="2" charset="0"/>
              </a:rPr>
              <a:t>Penyampaian </a:t>
            </a:r>
            <a:r>
              <a:rPr lang="id-ID" sz="2000" dirty="0">
                <a:solidFill>
                  <a:srgbClr val="0079C6"/>
                </a:solidFill>
                <a:latin typeface="Roboto Medium" panose="02000000000000000000" pitchFamily="2" charset="0"/>
                <a:ea typeface="Roboto Medium" panose="02000000000000000000" pitchFamily="2" charset="0"/>
                <a:cs typeface="Poppins Medium" panose="00000600000000000000" pitchFamily="2" charset="0"/>
              </a:rPr>
              <a:t>pertanyaan</a:t>
            </a:r>
            <a:r>
              <a:rPr lang="id-ID" sz="2000" dirty="0">
                <a:solidFill>
                  <a:srgbClr val="0079C6"/>
                </a:solidFill>
                <a:latin typeface="Roboto Medium" panose="02000000000000000000" pitchFamily="2" charset="0"/>
                <a:ea typeface="Roboto Medium" panose="02000000000000000000" pitchFamily="2" charset="0"/>
              </a:rPr>
              <a:t> atau tanggapan bagi pemegang saham selain pemegang saham badan hukum baik yang hadir secara fisik maupun elektronik:</a:t>
            </a:r>
          </a:p>
        </p:txBody>
      </p:sp>
      <p:sp>
        <p:nvSpPr>
          <p:cNvPr id="3" name="TextBox 2">
            <a:extLst>
              <a:ext uri="{FF2B5EF4-FFF2-40B4-BE49-F238E27FC236}">
                <a16:creationId xmlns:a16="http://schemas.microsoft.com/office/drawing/2014/main" id="{A35AF1ED-DB0A-DF1D-59F6-F2A0B7D56379}"/>
              </a:ext>
            </a:extLst>
          </p:cNvPr>
          <p:cNvSpPr txBox="1"/>
          <p:nvPr/>
        </p:nvSpPr>
        <p:spPr>
          <a:xfrm>
            <a:off x="1361833" y="2613057"/>
            <a:ext cx="9468333" cy="3323987"/>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dan/atau pendapat per mata acara Rapat dapat disampaikan secara tertulis oleh pemegang saham atau penerima kuasa dengan menggunakan fitur chat pada kolom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Opinions</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tersedia dalam layar E-Meeting Hall di aplikasi eASY.KSEI. Pemberian pertanyaan dan/atau pendapat dapat dilakukan selama status pelaksanaan Rapat pada kolom ‘General Meeting Flow Text’ adalah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Discussion started for agenda item no</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 ]”.</a:t>
            </a: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penerima kuasa yang akan menyampaikan pertanyaan dan/atau pendapat pemegang sahamnya selama sesi diskusi per mata acara Rapat berlangsung, maka diwajibkan untuk menuliskan nama pemegang saham dan besar kepemilikan sahamnya lalu diikuti dengan pertanyaan atau pendapat terkait.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dan/atau pendapat per mata acara Rapat dapat disampaikan secara tertulis oleh pemegang saham atau penerima kuasa dengan menggunakan fitur chat pada kolom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Opinions</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tersedia dalam layar E-Meeting Hall di aplikasi eASY.KSEI. Pemberian pertanyaan dan/atau pendapat dapat dilakukan selama status pelaksanaan Rapat pada kolom ‘General Meeting Flow Text’ adalah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Discussion started for agenda item no</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 ]”.</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12292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6D3EA-25DC-9DEB-D7AE-68E6956EC4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1AC9A6-95CF-98E3-7429-9DB3494CF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5D6DE963-0C08-7519-C8AF-7EE48EBF3CB3}"/>
              </a:ext>
            </a:extLst>
          </p:cNvPr>
          <p:cNvSpPr txBox="1"/>
          <p:nvPr/>
        </p:nvSpPr>
        <p:spPr>
          <a:xfrm>
            <a:off x="4993878" y="1712841"/>
            <a:ext cx="1797844"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Keputusan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A7CF4EEB-1BA4-4A16-0323-608ABA7A5540}"/>
              </a:ext>
            </a:extLst>
          </p:cNvPr>
          <p:cNvSpPr txBox="1"/>
          <p:nvPr/>
        </p:nvSpPr>
        <p:spPr>
          <a:xfrm>
            <a:off x="1361833" y="2318655"/>
            <a:ext cx="9468333" cy="1384995"/>
          </a:xfrm>
          <a:prstGeom prst="rect">
            <a:avLst/>
          </a:prstGeom>
          <a:noFill/>
        </p:spPr>
        <p:txBody>
          <a:bodyPr wrap="square" rtlCol="0">
            <a:spAutoFit/>
          </a:bodyPr>
          <a:lstStyle/>
          <a:p>
            <a:pPr algn="just"/>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Semua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keputusan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diambil</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berdasarkan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musyawarah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untuk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mufakat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 Dalam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hal</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musyawarah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untuk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mufakat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tidak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tercapai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maka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keputusan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diambil</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dengan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pemungutan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suara</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Sesuai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ketentuan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Pasal 23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ayat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1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huruf</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 point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keputusan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Rapat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adalah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jika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disetujui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oleh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lebih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dari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1/2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satu</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per dua)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bagian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dari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seluruh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saham</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dengan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hak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suara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hadir</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dalam</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Rapat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t>
            </a:r>
          </a:p>
          <a:p>
            <a:pPr algn="just"/>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8A3B839E-3259-6E9E-D864-AC03A5CEA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300" y="3162300"/>
            <a:ext cx="6229350" cy="4152900"/>
          </a:xfrm>
          <a:prstGeom prst="rect">
            <a:avLst/>
          </a:prstGeom>
        </p:spPr>
      </p:pic>
    </p:spTree>
    <p:extLst>
      <p:ext uri="{BB962C8B-B14F-4D97-AF65-F5344CB8AC3E}">
        <p14:creationId xmlns:p14="http://schemas.microsoft.com/office/powerpoint/2010/main" val="3585318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C4699-0D99-4844-5216-C05EF2A4DC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69BBE3-9A2B-7486-4E1D-A73D3298A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B3F6DF79-3BCB-B581-05EC-0178DBF490E8}"/>
              </a:ext>
            </a:extLst>
          </p:cNvPr>
          <p:cNvSpPr txBox="1"/>
          <p:nvPr/>
        </p:nvSpPr>
        <p:spPr>
          <a:xfrm>
            <a:off x="4724117" y="497667"/>
            <a:ext cx="2743764"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Pemungutan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Suara</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5A082D85-86F5-E017-659E-DED039BFA69F}"/>
              </a:ext>
            </a:extLst>
          </p:cNvPr>
          <p:cNvSpPr txBox="1"/>
          <p:nvPr/>
        </p:nvSpPr>
        <p:spPr>
          <a:xfrm>
            <a:off x="823184" y="996926"/>
            <a:ext cx="10545631" cy="5478423"/>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Dalam Rapat tiap saham memberikan hak kepada pemegangnya untuk mengeluarkan 1 (satu) suara, apabila seorang pemegang saham mempunyai lebih dari satu saham, ia diminta untuk memberikan suara satu kali saja dan suaranya itu mewakili seluruh jumlah saham yang dimilikinya.</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dengan Pasal 23 ayat (12) Anggaran Dasar Perseroan, dalam pemungutan suara, suara yang dikeluarkan oleh pemegang saham berlaku untuk seluruh saham yang dimilikinya dan pemegang saham tidak berhak memberikan kuasa kepada lebih dari seorang kuasa untuk sebagian dari jumlah saham yang dimilikinya dengan suara yang berbeda. Ketentuan ini dikecualikan bagi: (i) bank kustodian atau (ii) perusahaan efek yang mewakili  pemegang saham dalam dana bersama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mutual fund</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Setiap pemegang saham dapat diwakili dalam Rapat oleh orang lain berdasarkan surat kuasa, dengan ketentuan bahwa para anggota Direksi, anggota Dewan Komisaris dan karyawan Perseroan boleh bertindak sebagai kuasa dalam Rapat, namun suara yang mereka keluarkan tidak dihitung dalam pemungutan suara sebagaimana diatur dalam Pasal 23 ayat (4) Anggaran Dasar Perseroan.</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Pemungutan suara untuk setiap mata acara Rapat, dibatasi dalam waktu paling lama 2 (dua) menit.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Pemungutan suara juga akan dilakukan dengan memperhitungkan suara yang masuk dalam pemberian kuasa secara elektronik sesuai dengan ketentuan POJK 15/2020 dan POJK 16/2020.</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Notaris dibantu oleh Biro Administrasi Efek akan melakukan perhitungan suara dalam setiap pengambilan keputusan Rapat atas mata acara Rapat.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Pada setiap akhir pemungutan suara Notaris membacakan hasil perhitungan suara tersebut.</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83900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A4B9F-D371-1FAE-9D45-D65CE15C32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97932F-BB2E-ABE4-C7FA-FB764A7E4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pic>
        <p:nvPicPr>
          <p:cNvPr id="9" name="Picture 8">
            <a:extLst>
              <a:ext uri="{FF2B5EF4-FFF2-40B4-BE49-F238E27FC236}">
                <a16:creationId xmlns:a16="http://schemas.microsoft.com/office/drawing/2014/main" id="{C9F1C901-363A-59D3-1C7B-4AACBE4FE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65" y="0"/>
            <a:ext cx="10270273" cy="6858000"/>
          </a:xfrm>
          <a:prstGeom prst="rect">
            <a:avLst/>
          </a:prstGeom>
        </p:spPr>
      </p:pic>
      <p:sp>
        <p:nvSpPr>
          <p:cNvPr id="3" name="TextBox 2">
            <a:extLst>
              <a:ext uri="{FF2B5EF4-FFF2-40B4-BE49-F238E27FC236}">
                <a16:creationId xmlns:a16="http://schemas.microsoft.com/office/drawing/2014/main" id="{CBEAF5AE-2E33-3C2D-AB15-F5686DEFEAD7}"/>
              </a:ext>
            </a:extLst>
          </p:cNvPr>
          <p:cNvSpPr txBox="1"/>
          <p:nvPr/>
        </p:nvSpPr>
        <p:spPr>
          <a:xfrm>
            <a:off x="1063403" y="931436"/>
            <a:ext cx="6162716" cy="400110"/>
          </a:xfrm>
          <a:prstGeom prst="rect">
            <a:avLst/>
          </a:prstGeom>
          <a:noFill/>
        </p:spPr>
        <p:txBody>
          <a:bodyPr wrap="square" rtlCol="0">
            <a:spAutoFit/>
          </a:bodyPr>
          <a:lstStyle/>
          <a:p>
            <a:r>
              <a:rPr lang="id-ID" sz="2000" dirty="0">
                <a:solidFill>
                  <a:srgbClr val="0079C6"/>
                </a:solidFill>
                <a:latin typeface="Roboto Medium" panose="02000000000000000000" pitchFamily="2" charset="0"/>
                <a:ea typeface="Roboto Medium" panose="02000000000000000000" pitchFamily="2" charset="0"/>
              </a:rPr>
              <a:t>Penyampaian hak suara bagi yang hadir secara fisik:</a:t>
            </a:r>
          </a:p>
        </p:txBody>
      </p:sp>
      <p:sp>
        <p:nvSpPr>
          <p:cNvPr id="4" name="TextBox 3">
            <a:extLst>
              <a:ext uri="{FF2B5EF4-FFF2-40B4-BE49-F238E27FC236}">
                <a16:creationId xmlns:a16="http://schemas.microsoft.com/office/drawing/2014/main" id="{20AB0C2A-B14B-A4E4-9156-D09A9B1CB0E4}"/>
              </a:ext>
            </a:extLst>
          </p:cNvPr>
          <p:cNvSpPr txBox="1"/>
          <p:nvPr/>
        </p:nvSpPr>
        <p:spPr>
          <a:xfrm>
            <a:off x="416770" y="1331546"/>
            <a:ext cx="7183377" cy="307777"/>
          </a:xfrm>
          <a:prstGeom prst="rect">
            <a:avLst/>
          </a:prstGeom>
          <a:noFill/>
        </p:spPr>
        <p:txBody>
          <a:bodyPr wrap="none" rtlCol="0">
            <a:spAutoFit/>
          </a:bodyPr>
          <a:lstStyle/>
          <a:p>
            <a:r>
              <a:rPr lang="id-ID" sz="1400" dirty="0">
                <a:solidFill>
                  <a:srgbClr val="254459"/>
                </a:solidFill>
                <a:latin typeface="Roboto" panose="02000000000000000000" pitchFamily="2" charset="0"/>
                <a:ea typeface="Roboto" panose="02000000000000000000" pitchFamily="2" charset="0"/>
              </a:rPr>
              <a:t>Pemungutan suara untuk keputusan Rapat dilakukan dengan ketentuan sebagai berikut:</a:t>
            </a:r>
          </a:p>
        </p:txBody>
      </p:sp>
      <p:sp>
        <p:nvSpPr>
          <p:cNvPr id="6" name="TextBox 5">
            <a:extLst>
              <a:ext uri="{FF2B5EF4-FFF2-40B4-BE49-F238E27FC236}">
                <a16:creationId xmlns:a16="http://schemas.microsoft.com/office/drawing/2014/main" id="{9BEBED81-C92C-C876-E139-FB86B53BFDE4}"/>
              </a:ext>
            </a:extLst>
          </p:cNvPr>
          <p:cNvSpPr txBox="1"/>
          <p:nvPr/>
        </p:nvSpPr>
        <p:spPr>
          <a:xfrm>
            <a:off x="416771" y="1917886"/>
            <a:ext cx="5267592" cy="4185761"/>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memberikan suara tidak setuju atau memberikan  suara abstain, mohon untuk mengangkat tangan. Bagi yang mengangkat tangan, dipersilahkan untuk mengisi dan menyerahkan kartu suaranya kepada petugas, selanjutnya Notaris akan menghitung suara yang dikeluarkan.</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memberikan suara tidak setuju atau abstain namun kartu suaranya rusak, robek atau kusut sehingga tidak dapat dideteksi secara benar oleh </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k</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omputer atau Notaris, dianggap tidak sah;</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tidak mengangkat tangan dianggap setuju; dan </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meninggalkan Rapat pada saat pemungutan suara dianggap setuju.</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algn="just"/>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8951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A5E1-B86E-57A6-99CA-80BB35C08F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78ABEC-6EF2-E18E-54F6-FA8A6D8EE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7" name="TextBox 6">
            <a:extLst>
              <a:ext uri="{FF2B5EF4-FFF2-40B4-BE49-F238E27FC236}">
                <a16:creationId xmlns:a16="http://schemas.microsoft.com/office/drawing/2014/main" id="{1E665EE7-1A1B-BE42-22F5-88B05C0B26FE}"/>
              </a:ext>
            </a:extLst>
          </p:cNvPr>
          <p:cNvSpPr txBox="1"/>
          <p:nvPr/>
        </p:nvSpPr>
        <p:spPr>
          <a:xfrm>
            <a:off x="1038889" y="898904"/>
            <a:ext cx="10114217" cy="923330"/>
          </a:xfrm>
          <a:prstGeom prst="rect">
            <a:avLst/>
          </a:prstGeom>
          <a:noFill/>
        </p:spPr>
        <p:txBody>
          <a:bodyPr wrap="square" rtlCol="0">
            <a:spAutoFit/>
          </a:bodyPr>
          <a:lstStyle/>
          <a:p>
            <a:pPr algn="ctr"/>
            <a:r>
              <a:rPr lang="id-ID" dirty="0">
                <a:solidFill>
                  <a:srgbClr val="0079C6"/>
                </a:solidFill>
                <a:latin typeface="Roboto Medium" panose="02000000000000000000" pitchFamily="2" charset="0"/>
                <a:ea typeface="Roboto Medium" panose="02000000000000000000" pitchFamily="2" charset="0"/>
              </a:rPr>
              <a:t>Penyampaian hak suara bagi pemegang saham yang hadir secara elektronik dapat memberikan suara melalui  eASY.KSEI untuk kemudian dilakukan perhitungan suara dengan ketentuan sebagai berikut:</a:t>
            </a:r>
          </a:p>
        </p:txBody>
      </p:sp>
      <p:sp>
        <p:nvSpPr>
          <p:cNvPr id="8" name="TextBox 7">
            <a:extLst>
              <a:ext uri="{FF2B5EF4-FFF2-40B4-BE49-F238E27FC236}">
                <a16:creationId xmlns:a16="http://schemas.microsoft.com/office/drawing/2014/main" id="{FFB33FEE-BEFD-6897-F953-CFCDB24770BD}"/>
              </a:ext>
            </a:extLst>
          </p:cNvPr>
          <p:cNvSpPr txBox="1"/>
          <p:nvPr/>
        </p:nvSpPr>
        <p:spPr>
          <a:xfrm>
            <a:off x="1038889" y="2054632"/>
            <a:ext cx="10114217" cy="4185761"/>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Proses pemungutan suara secara elektronik berlangsung di aplikasi eASY.KSEI pada menu E-meeting Hall, sub menu Live Broadcasting.</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yang hadir sendiri atau diwakilkan penerima kuasanya namun belum memberikan pilihan suara pada mata acara Rapat, maka pemegang saham atau penerima kuasanya memiliki kesempatan untuk menyampaikan pilihansuaranya selama masa pemungutan suara melalui layar E-meeting Hall di aplikasi eASY.KSEI dibuka oleh Perseroan. Ketika masa pemungutan suara secara elektronik per mata acara Rapat dimulai, waktu pemungutan suara (voting time) dengan menghitung mundur maksimum selama 30 (tiga puluh) detik. Selama proses pemungutan suara secara elektronik berlangsung akan terlihat status “Voting for agenda item no [ ] has started” pada kolom 'General Meeting Flow Text'. Apabila pemegang saham atau penerima kuasanya tidak memberikan pilihan suara untuk mata acara Rapat tertentu hingga status pelaksanaan Rapat yang terlihat pada kolom 'General Meeting Flow Text' berubah menjadi “Voting for agenda item no [ ] has ended”, maka akan dianggap memberikan suara Abstain untuk mata acara Rapat yang bersangkutan.</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yang meninggalkan Rapat pada saat pemungutan suara dianggap setuju.</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ketentuan Pasal 23 ayat (7) Anggaran Dasar Perseroan, suara abstain dianggap memberikan suara yang sama dengan suara </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23563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F22F-AF58-892B-130E-254D9DF4767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47B4AFC-E2C4-CB96-4B3B-3A03E5A3F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6B8B2187-C8C8-D1EE-BAF4-9BC94174F51A}"/>
              </a:ext>
            </a:extLst>
          </p:cNvPr>
          <p:cNvSpPr txBox="1"/>
          <p:nvPr/>
        </p:nvSpPr>
        <p:spPr>
          <a:xfrm>
            <a:off x="5009147" y="1177401"/>
            <a:ext cx="6169794"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Penayangan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Siaran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Langsung</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Pelaksanaan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0D835B2D-79EC-E1EB-9B75-75A9D6A9CFD2}"/>
              </a:ext>
            </a:extLst>
          </p:cNvPr>
          <p:cNvSpPr txBox="1"/>
          <p:nvPr/>
        </p:nvSpPr>
        <p:spPr>
          <a:xfrm>
            <a:off x="4937760" y="2014266"/>
            <a:ext cx="6312568" cy="3539430"/>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atau kuasanya yang telah terdaftar di aplikasi eASY.KSEI paling lambat hingga batas waktu yang ditentukan dapat menyaksikan pelaksanaan Rapat yang sedang berlangsung melalui webinar Zoom dengan mengakses menu eASY.KSEI, submenu Tayangan Rapat yang berada pada fasilitas AKSes (https://akses.ksei.co.id/).</a:t>
            </a:r>
          </a:p>
          <a:p>
            <a:pPr algn="just"/>
            <a:endParaRPr lang="en-US" sz="1400" dirty="0">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Tayangan Rapat memiliki kapasitas hingga 500 peserta, di mana kehadiran tiap peserta akan ditentukan berdasarkan </a:t>
            </a:r>
            <a:r>
              <a:rPr lang="sv-SE"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first come first serve basis.</a:t>
            </a:r>
            <a:endPar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sz="1400" i="1"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atau kuasanya yang tidak mendapatkan kesempatan untuk menyaksikan pelaksanaan Rapat melalui Tayangan Rapat tetap dianggap sah hadir secara elektronik serta kepemilikan saham dan pilihan suaranya diperhitungkan dalam Rapat, sepanjang telah teregistrasi dalam aplikasi eASY.KSEI.</a:t>
            </a:r>
          </a:p>
          <a:p>
            <a:pPr algn="just"/>
            <a:endParaRPr lang="id-ID" sz="1400" dirty="0">
              <a:solidFill>
                <a:srgbClr val="254459"/>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6BEE2984-EB85-BAB7-C8F3-26E889401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5008"/>
            <a:ext cx="4800600" cy="4082992"/>
          </a:xfrm>
          <a:prstGeom prst="rect">
            <a:avLst/>
          </a:prstGeom>
        </p:spPr>
      </p:pic>
    </p:spTree>
    <p:extLst>
      <p:ext uri="{BB962C8B-B14F-4D97-AF65-F5344CB8AC3E}">
        <p14:creationId xmlns:p14="http://schemas.microsoft.com/office/powerpoint/2010/main" val="64965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8DA0-8D54-EF3A-7780-9EF73CC6751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140716-65ED-BAED-505E-D35BC564A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D588BCD3-FD86-0FB4-793A-881E7366BFCF}"/>
              </a:ext>
            </a:extLst>
          </p:cNvPr>
          <p:cNvSpPr txBox="1"/>
          <p:nvPr/>
        </p:nvSpPr>
        <p:spPr>
          <a:xfrm>
            <a:off x="3674444" y="949010"/>
            <a:ext cx="484311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Pengunguman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dan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Pemanggilan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7D6C6C0E-2973-FFF0-CED0-7E67D555CB49}"/>
              </a:ext>
            </a:extLst>
          </p:cNvPr>
          <p:cNvSpPr txBox="1"/>
          <p:nvPr/>
        </p:nvSpPr>
        <p:spPr>
          <a:xfrm>
            <a:off x="667352" y="1589567"/>
            <a:ext cx="10857296" cy="1384995"/>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Prosedur yang mendahului pelaksanaan Rapat sesuai dengan ketentuan Pasal 21 ayat (4) dan  ayat (5) Anggaran Dasar Perseroan yaitu tentang pengumuman dan pemanggilan Rapat, telah  dilakukan kepada para pemegang saham Perseroan</a:t>
            </a:r>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algn="just"/>
            <a:r>
              <a:rPr lang="id-ID" sz="1400" dirty="0">
                <a:solidFill>
                  <a:srgbClr val="254459"/>
                </a:solidFill>
                <a:latin typeface="Roboto" panose="02000000000000000000" pitchFamily="2" charset="0"/>
                <a:ea typeface="Roboto" panose="02000000000000000000" pitchFamily="2" charset="0"/>
              </a:rPr>
              <a:t>Pengumuman dan pemanggilan Rapat sebagaimana tersebut di atas telah dilakukan pada (i) situs web Perseroan; (ii) situs web bursa efek; dan (iii) situs web eASY.KSEI.</a:t>
            </a:r>
          </a:p>
          <a:p>
            <a:pPr algn="just"/>
            <a:endParaRPr lang="en-US" sz="1400" dirty="0">
              <a:solidFill>
                <a:srgbClr val="254459"/>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BD5AC4F4-D2F9-8FC0-9685-10FBF546AB0B}"/>
              </a:ext>
            </a:extLst>
          </p:cNvPr>
          <p:cNvSpPr txBox="1"/>
          <p:nvPr/>
        </p:nvSpPr>
        <p:spPr>
          <a:xfrm>
            <a:off x="3674444" y="2867167"/>
            <a:ext cx="484311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Penutupan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411C1683-5FC4-B99B-1DC3-0B3CDCDFCA29}"/>
              </a:ext>
            </a:extLst>
          </p:cNvPr>
          <p:cNvSpPr txBox="1"/>
          <p:nvPr/>
        </p:nvSpPr>
        <p:spPr>
          <a:xfrm>
            <a:off x="1995522" y="3519801"/>
            <a:ext cx="8200956" cy="307777"/>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Hal-hal lain yang belum diatur dalam Tata Tertib ini akan ditentukan kemudian oleh Pimpinan Rapat.</a:t>
            </a:r>
          </a:p>
        </p:txBody>
      </p:sp>
      <p:sp>
        <p:nvSpPr>
          <p:cNvPr id="9" name="TextBox 8">
            <a:extLst>
              <a:ext uri="{FF2B5EF4-FFF2-40B4-BE49-F238E27FC236}">
                <a16:creationId xmlns:a16="http://schemas.microsoft.com/office/drawing/2014/main" id="{B9B0C4E1-DA60-6892-7A77-208E6EE68589}"/>
              </a:ext>
            </a:extLst>
          </p:cNvPr>
          <p:cNvSpPr txBox="1"/>
          <p:nvPr/>
        </p:nvSpPr>
        <p:spPr>
          <a:xfrm>
            <a:off x="9190638" y="4410356"/>
            <a:ext cx="2011680" cy="307777"/>
          </a:xfrm>
          <a:prstGeom prst="rect">
            <a:avLst/>
          </a:prstGeom>
          <a:noFill/>
        </p:spPr>
        <p:txBody>
          <a:bodyPr wrap="square" rtlCol="0">
            <a:spAutoFit/>
          </a:bodyPr>
          <a:lstStyle/>
          <a:p>
            <a:pPr algn="just"/>
            <a:r>
              <a:rPr lang="en-US" sz="1400" dirty="0">
                <a:solidFill>
                  <a:srgbClr val="254459"/>
                </a:solidFill>
                <a:latin typeface="Roboto" panose="02000000000000000000" pitchFamily="2" charset="0"/>
                <a:ea typeface="Roboto" panose="02000000000000000000" pitchFamily="2" charset="0"/>
              </a:rPr>
              <a:t>Jakarta, 30 Juni 2026</a:t>
            </a:r>
            <a:endParaRPr lang="id-ID" sz="1400" dirty="0">
              <a:solidFill>
                <a:srgbClr val="254459"/>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69D9ACBC-CCC8-384A-CA83-413037FEE9CE}"/>
              </a:ext>
            </a:extLst>
          </p:cNvPr>
          <p:cNvSpPr txBox="1"/>
          <p:nvPr/>
        </p:nvSpPr>
        <p:spPr>
          <a:xfrm>
            <a:off x="9829974" y="5713303"/>
            <a:ext cx="733008" cy="307777"/>
          </a:xfrm>
          <a:prstGeom prst="rect">
            <a:avLst/>
          </a:prstGeom>
          <a:noFill/>
        </p:spPr>
        <p:txBody>
          <a:bodyPr wrap="square" rtlCol="0">
            <a:spAutoFit/>
          </a:bodyPr>
          <a:lstStyle/>
          <a:p>
            <a:pPr algn="just"/>
            <a:r>
              <a:rPr lang="en-US" sz="1400" dirty="0" err="1">
                <a:solidFill>
                  <a:srgbClr val="254459"/>
                </a:solidFill>
                <a:latin typeface="Roboto" panose="02000000000000000000" pitchFamily="2" charset="0"/>
                <a:ea typeface="Roboto" panose="02000000000000000000" pitchFamily="2" charset="0"/>
              </a:rPr>
              <a:t>Direksi</a:t>
            </a:r>
            <a:endParaRPr lang="id-ID" sz="1400" dirty="0">
              <a:solidFill>
                <a:srgbClr val="254459"/>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691F406E-C2FA-1984-128F-4E3F0F115AD2}"/>
              </a:ext>
            </a:extLst>
          </p:cNvPr>
          <p:cNvSpPr txBox="1"/>
          <p:nvPr/>
        </p:nvSpPr>
        <p:spPr>
          <a:xfrm>
            <a:off x="9096966" y="6035996"/>
            <a:ext cx="2201605" cy="307777"/>
          </a:xfrm>
          <a:prstGeom prst="rect">
            <a:avLst/>
          </a:prstGeom>
          <a:noFill/>
        </p:spPr>
        <p:txBody>
          <a:bodyPr wrap="square" rtlCol="0">
            <a:spAutoFit/>
          </a:bodyPr>
          <a:lstStyle/>
          <a:p>
            <a:pPr algn="just"/>
            <a:r>
              <a:rPr lang="en-US" sz="1400" dirty="0">
                <a:solidFill>
                  <a:srgbClr val="254459"/>
                </a:solidFill>
                <a:latin typeface="Roboto" panose="02000000000000000000" pitchFamily="2" charset="0"/>
                <a:ea typeface="Roboto" panose="02000000000000000000" pitchFamily="2" charset="0"/>
              </a:rPr>
              <a:t>PT Perma </a:t>
            </a:r>
            <a:r>
              <a:rPr lang="en-US" sz="1400" dirty="0" err="1">
                <a:solidFill>
                  <a:srgbClr val="254459"/>
                </a:solidFill>
                <a:latin typeface="Roboto" panose="02000000000000000000" pitchFamily="2" charset="0"/>
                <a:ea typeface="Roboto" panose="02000000000000000000" pitchFamily="2" charset="0"/>
              </a:rPr>
              <a:t>Plasindo</a:t>
            </a:r>
            <a:r>
              <a:rPr lang="en-US" sz="1400" dirty="0">
                <a:solidFill>
                  <a:srgbClr val="254459"/>
                </a:solidFill>
                <a:latin typeface="Roboto" panose="02000000000000000000" pitchFamily="2" charset="0"/>
                <a:ea typeface="Roboto" panose="02000000000000000000" pitchFamily="2" charset="0"/>
              </a:rPr>
              <a:t> </a:t>
            </a:r>
            <a:r>
              <a:rPr lang="en-US" sz="1400" dirty="0" err="1">
                <a:solidFill>
                  <a:srgbClr val="254459"/>
                </a:solidFill>
                <a:latin typeface="Roboto" panose="02000000000000000000" pitchFamily="2" charset="0"/>
                <a:ea typeface="Roboto" panose="02000000000000000000" pitchFamily="2" charset="0"/>
              </a:rPr>
              <a:t>Tbk</a:t>
            </a:r>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409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59056-F147-A961-9A74-E6E785E29FB1}"/>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41FC029-494F-CB78-1844-394C3D4E3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2" y="0"/>
            <a:ext cx="12187238" cy="6858000"/>
          </a:xfrm>
          <a:prstGeom prst="rect">
            <a:avLst/>
          </a:prstGeom>
        </p:spPr>
      </p:pic>
      <p:sp>
        <p:nvSpPr>
          <p:cNvPr id="4" name="TextBox 3">
            <a:extLst>
              <a:ext uri="{FF2B5EF4-FFF2-40B4-BE49-F238E27FC236}">
                <a16:creationId xmlns:a16="http://schemas.microsoft.com/office/drawing/2014/main" id="{337C9241-8FBD-4DEF-6CFB-7AFAD836FC0F}"/>
              </a:ext>
            </a:extLst>
          </p:cNvPr>
          <p:cNvSpPr txBox="1"/>
          <p:nvPr/>
        </p:nvSpPr>
        <p:spPr>
          <a:xfrm>
            <a:off x="5345049" y="970101"/>
            <a:ext cx="1501902" cy="400110"/>
          </a:xfrm>
          <a:prstGeom prst="rect">
            <a:avLst/>
          </a:prstGeom>
          <a:noFill/>
        </p:spPr>
        <p:txBody>
          <a:bodyPr wrap="square" rtlCol="0">
            <a:spAutoFit/>
          </a:bodyPr>
          <a:lstStyle/>
          <a:p>
            <a:pPr algn="ctr"/>
            <a:r>
              <a:rPr lang="en-US" sz="2000" b="1" dirty="0">
                <a:solidFill>
                  <a:srgbClr val="0079C6"/>
                </a:solidFill>
                <a:latin typeface="Roboto" panose="02000000000000000000" pitchFamily="2" charset="0"/>
                <a:ea typeface="Roboto" panose="02000000000000000000" pitchFamily="2" charset="0"/>
                <a:cs typeface="Roboto" panose="02000000000000000000" pitchFamily="2" charset="0"/>
              </a:rPr>
              <a:t>Umum</a:t>
            </a:r>
            <a:endParaRPr lang="id-ID" sz="2000" b="1" dirty="0">
              <a:solidFill>
                <a:srgbClr val="0079C6"/>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2FDCB43F-A1D6-DBD0-B675-E574AA0B509F}"/>
              </a:ext>
            </a:extLst>
          </p:cNvPr>
          <p:cNvSpPr txBox="1"/>
          <p:nvPr/>
        </p:nvSpPr>
        <p:spPr>
          <a:xfrm>
            <a:off x="0" y="1350939"/>
            <a:ext cx="12192000" cy="523220"/>
          </a:xfrm>
          <a:prstGeom prst="rect">
            <a:avLst/>
          </a:prstGeom>
          <a:noFill/>
        </p:spPr>
        <p:txBody>
          <a:bodyPr wrap="square" rtlCol="0">
            <a:spAutoFit/>
          </a:bodyPr>
          <a:lstStyle/>
          <a:p>
            <a:pPr algn="ct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Rapat Umum Pemegang Saham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Luar </a:t>
            </a:r>
            <a:r>
              <a:rPr 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Biasa</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PT Perma Plasindo Tbk (“</a:t>
            </a:r>
            <a:r>
              <a:rPr lang="id-ID" sz="1400" b="1" dirty="0">
                <a:solidFill>
                  <a:srgbClr val="254459"/>
                </a:solidFill>
                <a:latin typeface="Roboto" panose="02000000000000000000" pitchFamily="2" charset="0"/>
                <a:ea typeface="Roboto" panose="02000000000000000000" pitchFamily="2" charset="0"/>
                <a:cs typeface="Roboto" panose="02000000000000000000" pitchFamily="2" charset="0"/>
              </a:rPr>
              <a:t>Perseroan</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a:t>
            </a:r>
          </a:p>
          <a:p>
            <a:pPr algn="ctr"/>
            <a:endParaRPr lang="id-ID" sz="1400" dirty="0">
              <a:solidFill>
                <a:srgbClr val="254459"/>
              </a:solidFill>
              <a:latin typeface="Poppins" panose="00000500000000000000" pitchFamily="2" charset="0"/>
              <a:ea typeface="Roboto" panose="020000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AB988629-36FF-3A01-2136-5809ABE6AAA7}"/>
              </a:ext>
            </a:extLst>
          </p:cNvPr>
          <p:cNvSpPr txBox="1"/>
          <p:nvPr/>
        </p:nvSpPr>
        <p:spPr>
          <a:xfrm>
            <a:off x="0" y="1760778"/>
            <a:ext cx="12191999" cy="400110"/>
          </a:xfrm>
          <a:prstGeom prst="rect">
            <a:avLst/>
          </a:prstGeom>
          <a:noFill/>
        </p:spPr>
        <p:txBody>
          <a:bodyPr wrap="square" rtlCol="0">
            <a:spAutoFit/>
          </a:bodyPr>
          <a:lstStyle/>
          <a:p>
            <a:pPr algn="ctr"/>
            <a:r>
              <a:rPr lang="en-US" sz="2000" b="1" dirty="0">
                <a:solidFill>
                  <a:srgbClr val="0079C6"/>
                </a:solidFill>
                <a:latin typeface="Roboto" panose="02000000000000000000" pitchFamily="2" charset="0"/>
                <a:ea typeface="Roboto" panose="02000000000000000000" pitchFamily="2" charset="0"/>
                <a:cs typeface="Roboto" panose="02000000000000000000" pitchFamily="2" charset="0"/>
              </a:rPr>
              <a:t>Waktu dan </a:t>
            </a:r>
            <a:r>
              <a:rPr lang="en-US" sz="2000" b="1" dirty="0" err="1">
                <a:solidFill>
                  <a:srgbClr val="0079C6"/>
                </a:solidFill>
                <a:latin typeface="Roboto" panose="02000000000000000000" pitchFamily="2" charset="0"/>
                <a:ea typeface="Roboto" panose="02000000000000000000" pitchFamily="2" charset="0"/>
                <a:cs typeface="Roboto" panose="02000000000000000000" pitchFamily="2" charset="0"/>
              </a:rPr>
              <a:t>Tempat</a:t>
            </a:r>
            <a:r>
              <a:rPr lang="en-US" sz="2000" b="1" dirty="0">
                <a:solidFill>
                  <a:srgbClr val="0079C6"/>
                </a:solidFill>
                <a:latin typeface="Roboto" panose="02000000000000000000" pitchFamily="2" charset="0"/>
                <a:ea typeface="Roboto" panose="02000000000000000000" pitchFamily="2" charset="0"/>
                <a:cs typeface="Roboto" panose="02000000000000000000" pitchFamily="2" charset="0"/>
              </a:rPr>
              <a:t> </a:t>
            </a:r>
            <a:r>
              <a:rPr lang="en-US" sz="2000" b="1" dirty="0" err="1">
                <a:solidFill>
                  <a:srgbClr val="0079C6"/>
                </a:solidFill>
                <a:latin typeface="Roboto" panose="02000000000000000000" pitchFamily="2" charset="0"/>
                <a:ea typeface="Roboto" panose="02000000000000000000" pitchFamily="2" charset="0"/>
                <a:cs typeface="Roboto" panose="02000000000000000000" pitchFamily="2" charset="0"/>
              </a:rPr>
              <a:t>Rapat</a:t>
            </a:r>
            <a:endParaRPr lang="id-ID" sz="2000" b="1" dirty="0">
              <a:solidFill>
                <a:srgbClr val="0079C6"/>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C32210E5-D88A-AEBB-5D11-9B857989658C}"/>
              </a:ext>
            </a:extLst>
          </p:cNvPr>
          <p:cNvSpPr txBox="1"/>
          <p:nvPr/>
        </p:nvSpPr>
        <p:spPr>
          <a:xfrm>
            <a:off x="0" y="2176723"/>
            <a:ext cx="12191999" cy="523220"/>
          </a:xfrm>
          <a:prstGeom prst="rect">
            <a:avLst/>
          </a:prstGeom>
          <a:noFill/>
        </p:spPr>
        <p:txBody>
          <a:bodyPr wrap="square" rtlCol="0">
            <a:spAutoFit/>
          </a:bodyPr>
          <a:lstStyle/>
          <a:p>
            <a:pPr algn="ct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Rapat diselenggarakan pada :</a:t>
            </a:r>
          </a:p>
          <a:p>
            <a:pPr algn="ctr"/>
            <a:endParaRPr lang="id-ID" sz="1400" dirty="0">
              <a:solidFill>
                <a:srgbClr val="254459"/>
              </a:solidFill>
              <a:latin typeface="Poppins" panose="00000500000000000000" pitchFamily="2" charset="0"/>
              <a:ea typeface="Roboto" panose="02000000000000000000" pitchFamily="2" charset="0"/>
              <a:cs typeface="Poppins" panose="00000500000000000000" pitchFamily="2" charset="0"/>
            </a:endParaRPr>
          </a:p>
        </p:txBody>
      </p:sp>
      <p:sp>
        <p:nvSpPr>
          <p:cNvPr id="11" name="Rectangle 10">
            <a:extLst>
              <a:ext uri="{FF2B5EF4-FFF2-40B4-BE49-F238E27FC236}">
                <a16:creationId xmlns:a16="http://schemas.microsoft.com/office/drawing/2014/main" id="{8A5235A7-AD1D-3CF0-30D7-C7EDD9A397AC}"/>
              </a:ext>
            </a:extLst>
          </p:cNvPr>
          <p:cNvSpPr/>
          <p:nvPr/>
        </p:nvSpPr>
        <p:spPr>
          <a:xfrm>
            <a:off x="3984687" y="2520259"/>
            <a:ext cx="5892118" cy="307777"/>
          </a:xfrm>
          <a:prstGeom prst="rect">
            <a:avLst/>
          </a:prstGeom>
        </p:spPr>
        <p:txBody>
          <a:bodyPr wrap="square">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Hari/ Tanggal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Selasa, 30 Juni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202</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6</a:t>
            </a:r>
            <a:endParaRPr lang="id-ID"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AE632BD4-B911-14BA-C43F-ED3754866BEE}"/>
              </a:ext>
            </a:extLst>
          </p:cNvPr>
          <p:cNvSpPr/>
          <p:nvPr/>
        </p:nvSpPr>
        <p:spPr>
          <a:xfrm>
            <a:off x="3984687" y="2741988"/>
            <a:ext cx="5892118" cy="307777"/>
          </a:xfrm>
          <a:prstGeom prst="rect">
            <a:avLst/>
          </a:prstGeom>
        </p:spPr>
        <p:txBody>
          <a:bodyPr wrap="square">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Pukul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15:15</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WIB s/d selesai</a:t>
            </a:r>
          </a:p>
        </p:txBody>
      </p:sp>
      <p:sp>
        <p:nvSpPr>
          <p:cNvPr id="13" name="Rectangle 12">
            <a:extLst>
              <a:ext uri="{FF2B5EF4-FFF2-40B4-BE49-F238E27FC236}">
                <a16:creationId xmlns:a16="http://schemas.microsoft.com/office/drawing/2014/main" id="{778A482B-878C-82F7-4A93-1701909407B1}"/>
              </a:ext>
            </a:extLst>
          </p:cNvPr>
          <p:cNvSpPr/>
          <p:nvPr/>
        </p:nvSpPr>
        <p:spPr>
          <a:xfrm>
            <a:off x="3984687" y="2958012"/>
            <a:ext cx="5892118" cy="307777"/>
          </a:xfrm>
          <a:prstGeom prst="rect">
            <a:avLst/>
          </a:prstGeom>
        </p:spPr>
        <p:txBody>
          <a:bodyPr wrap="square">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Tempat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Santika Hotel, Kelapa Gading</a:t>
            </a:r>
          </a:p>
        </p:txBody>
      </p:sp>
      <p:sp>
        <p:nvSpPr>
          <p:cNvPr id="14" name="TextBox 13">
            <a:extLst>
              <a:ext uri="{FF2B5EF4-FFF2-40B4-BE49-F238E27FC236}">
                <a16:creationId xmlns:a16="http://schemas.microsoft.com/office/drawing/2014/main" id="{21C055AE-B575-4DCD-8252-1A37C0DE633C}"/>
              </a:ext>
            </a:extLst>
          </p:cNvPr>
          <p:cNvSpPr txBox="1"/>
          <p:nvPr/>
        </p:nvSpPr>
        <p:spPr>
          <a:xfrm>
            <a:off x="5898773" y="3160846"/>
            <a:ext cx="5284180" cy="307777"/>
          </a:xfrm>
          <a:prstGeom prst="rect">
            <a:avLst/>
          </a:prstGeom>
          <a:noFill/>
        </p:spPr>
        <p:txBody>
          <a:bodyPr wrap="square" rtlCol="0">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Mahaka Square, Jl. Raya Kelapa Nias Blok HF3, RT.8/RW.6</a:t>
            </a:r>
          </a:p>
        </p:txBody>
      </p:sp>
      <p:sp>
        <p:nvSpPr>
          <p:cNvPr id="15" name="TextBox 14">
            <a:extLst>
              <a:ext uri="{FF2B5EF4-FFF2-40B4-BE49-F238E27FC236}">
                <a16:creationId xmlns:a16="http://schemas.microsoft.com/office/drawing/2014/main" id="{1F4CB19D-BE47-2DFF-86C0-4DBC04978AB3}"/>
              </a:ext>
            </a:extLst>
          </p:cNvPr>
          <p:cNvSpPr txBox="1"/>
          <p:nvPr/>
        </p:nvSpPr>
        <p:spPr>
          <a:xfrm>
            <a:off x="5898773" y="3376870"/>
            <a:ext cx="5472608" cy="307777"/>
          </a:xfrm>
          <a:prstGeom prst="rect">
            <a:avLst/>
          </a:prstGeom>
          <a:noFill/>
        </p:spPr>
        <p:txBody>
          <a:bodyPr wrap="square" rtlCol="0">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Kelapa Gading Bar., Kec. Klp. Gading, Jakarta Utara, 14240</a:t>
            </a:r>
          </a:p>
        </p:txBody>
      </p:sp>
      <p:sp>
        <p:nvSpPr>
          <p:cNvPr id="17" name="TextBox 16">
            <a:extLst>
              <a:ext uri="{FF2B5EF4-FFF2-40B4-BE49-F238E27FC236}">
                <a16:creationId xmlns:a16="http://schemas.microsoft.com/office/drawing/2014/main" id="{456F6C90-1E28-41F2-DD36-5E398DD4DECF}"/>
              </a:ext>
            </a:extLst>
          </p:cNvPr>
          <p:cNvSpPr txBox="1"/>
          <p:nvPr/>
        </p:nvSpPr>
        <p:spPr>
          <a:xfrm>
            <a:off x="2779776" y="4029965"/>
            <a:ext cx="8403176" cy="1815882"/>
          </a:xfrm>
          <a:prstGeom prst="rect">
            <a:avLst/>
          </a:prstGeom>
          <a:noFill/>
        </p:spPr>
        <p:txBody>
          <a:bodyPr wrap="square" rtlCol="0">
            <a:spAutoFit/>
          </a:bodyPr>
          <a:lstStyle/>
          <a:p>
            <a:pPr algn="just"/>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Memperhatikan ketentuan Peraturan Otoritas Jasa Keuangan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POJK</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Nomor 15/POJK.04/2020 tentang Rencana dan Penyelenggaraan Rapat Umum Pemegang Saham Perusahaan Terbuka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POJK 15/2020</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POJK Nomor 16/POJK.04/2020 tentang Pelaksanaan Rapat Umum Pemegang Saham Perusahaan Terbuka Secara Elektronik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POJK 16/2020</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Peraturan KSEI Nomor XI-B tentang Tata Cara Pelaksanaan Rapat Umum Pemegang Saham Secara Elektronik yang disertai dengan Pemberian Suara melalui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General Meeting System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KSEI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eASY.KSEI</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dan Anggaran Dasar Perseroan, maka Rapat akan dilaksanakan secara fisik dan elektronik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(hybrid</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t>
            </a:r>
          </a:p>
        </p:txBody>
      </p:sp>
      <p:pic>
        <p:nvPicPr>
          <p:cNvPr id="9" name="Picture 8">
            <a:extLst>
              <a:ext uri="{FF2B5EF4-FFF2-40B4-BE49-F238E27FC236}">
                <a16:creationId xmlns:a16="http://schemas.microsoft.com/office/drawing/2014/main" id="{15032829-10C3-960B-D8F7-F34354F4C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7862">
            <a:off x="-845309" y="1131342"/>
            <a:ext cx="3708710" cy="5106608"/>
          </a:xfrm>
          <a:prstGeom prst="rect">
            <a:avLst/>
          </a:prstGeom>
        </p:spPr>
      </p:pic>
      <p:pic>
        <p:nvPicPr>
          <p:cNvPr id="18" name="Picture 17">
            <a:extLst>
              <a:ext uri="{FF2B5EF4-FFF2-40B4-BE49-F238E27FC236}">
                <a16:creationId xmlns:a16="http://schemas.microsoft.com/office/drawing/2014/main" id="{C1F74CC2-34D6-0A35-7A9D-13E8CFB3B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2776">
            <a:off x="9357286" y="674979"/>
            <a:ext cx="1678972" cy="2326387"/>
          </a:xfrm>
          <a:prstGeom prst="rect">
            <a:avLst/>
          </a:prstGeom>
        </p:spPr>
      </p:pic>
    </p:spTree>
    <p:extLst>
      <p:ext uri="{BB962C8B-B14F-4D97-AF65-F5344CB8AC3E}">
        <p14:creationId xmlns:p14="http://schemas.microsoft.com/office/powerpoint/2010/main" val="147401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CBBF7-AB03-9755-3472-57693CDB301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0EA3568-84C6-774A-62EA-A1318E3B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pic>
        <p:nvPicPr>
          <p:cNvPr id="8" name="Picture 7">
            <a:extLst>
              <a:ext uri="{FF2B5EF4-FFF2-40B4-BE49-F238E27FC236}">
                <a16:creationId xmlns:a16="http://schemas.microsoft.com/office/drawing/2014/main" id="{D5E381C1-7A9C-4FD1-4CDF-ED33C0227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4157"/>
            <a:ext cx="12192000" cy="8097671"/>
          </a:xfrm>
          <a:prstGeom prst="rect">
            <a:avLst/>
          </a:prstGeom>
        </p:spPr>
      </p:pic>
      <p:sp>
        <p:nvSpPr>
          <p:cNvPr id="2" name="TextBox 1">
            <a:extLst>
              <a:ext uri="{FF2B5EF4-FFF2-40B4-BE49-F238E27FC236}">
                <a16:creationId xmlns:a16="http://schemas.microsoft.com/office/drawing/2014/main" id="{F0246353-8C08-6870-EB9E-29EF9B2CA22A}"/>
              </a:ext>
            </a:extLst>
          </p:cNvPr>
          <p:cNvSpPr txBox="1"/>
          <p:nvPr/>
        </p:nvSpPr>
        <p:spPr>
          <a:xfrm>
            <a:off x="4780216" y="2374157"/>
            <a:ext cx="2631567"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Mata Acara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4" name="TextBox 3">
            <a:extLst>
              <a:ext uri="{FF2B5EF4-FFF2-40B4-BE49-F238E27FC236}">
                <a16:creationId xmlns:a16="http://schemas.microsoft.com/office/drawing/2014/main" id="{D324ADAC-ABC8-E599-5AB2-D4812BB9DFEC}"/>
              </a:ext>
            </a:extLst>
          </p:cNvPr>
          <p:cNvSpPr txBox="1"/>
          <p:nvPr/>
        </p:nvSpPr>
        <p:spPr>
          <a:xfrm>
            <a:off x="353595" y="2881804"/>
            <a:ext cx="11484809" cy="523220"/>
          </a:xfrm>
          <a:prstGeom prst="rect">
            <a:avLst/>
          </a:prstGeom>
          <a:noFill/>
        </p:spPr>
        <p:txBody>
          <a:bodyPr wrap="square" rtlCol="0">
            <a:spAutoFit/>
          </a:bodyPr>
          <a:lstStyle/>
          <a:p>
            <a:pPr algn="ctr" fontAlgn="auto">
              <a:spcBef>
                <a:spcPts val="0"/>
              </a:spcBef>
              <a:spcAft>
                <a:spcPts val="0"/>
              </a:spcAft>
              <a:defRPr/>
            </a:pPr>
            <a:r>
              <a:rPr lang="fi-FI" sz="1400" dirty="0">
                <a:latin typeface="Roboto" panose="02000000000000000000" pitchFamily="2" charset="0"/>
                <a:ea typeface="Roboto" panose="02000000000000000000" pitchFamily="2" charset="0"/>
              </a:rPr>
              <a:t>Persetujuan pengangkatan Kembali/perubahan susunan direksi</a:t>
            </a:r>
            <a:endParaRPr lang="en-US" altLang="en-US" sz="1400" dirty="0">
              <a:latin typeface="Roboto" panose="02000000000000000000" pitchFamily="2" charset="0"/>
              <a:ea typeface="Roboto" panose="02000000000000000000" pitchFamily="2" charset="0"/>
            </a:endParaRPr>
          </a:p>
          <a:p>
            <a:pPr lvl="0" algn="just"/>
            <a:endParaRPr lang="en-ID"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6516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45BD-8044-BC41-E19A-078D6589BE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1BE8F67-6028-35EF-0397-CCEBD8DC8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08600E7C-6C21-B45C-3ACF-7F8EE7DD07D8}"/>
              </a:ext>
            </a:extLst>
          </p:cNvPr>
          <p:cNvSpPr txBox="1"/>
          <p:nvPr/>
        </p:nvSpPr>
        <p:spPr>
          <a:xfrm>
            <a:off x="0" y="1559273"/>
            <a:ext cx="8644379"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Peserta</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DFC4099A-819C-08A2-D202-D057DBA73A6D}"/>
              </a:ext>
            </a:extLst>
          </p:cNvPr>
          <p:cNvSpPr txBox="1"/>
          <p:nvPr/>
        </p:nvSpPr>
        <p:spPr>
          <a:xfrm>
            <a:off x="353595" y="2168971"/>
            <a:ext cx="8055114" cy="3323987"/>
          </a:xfrm>
          <a:prstGeom prst="rect">
            <a:avLst/>
          </a:prstGeom>
          <a:noFill/>
        </p:spPr>
        <p:txBody>
          <a:bodyPr wrap="square" rtlCol="0">
            <a:spAutoFit/>
          </a:bodyPr>
          <a:lstStyle/>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Pemegang saham yang berhak hadir atau diwakili dalam Rapat adalah pemegang saham yang namanya tercatat dalam Daftar Pemegang Saham Perseroan 1 (satu) hari sebelum pemanggilan Rapat sebagaimana dalam ketentuan Pasal 23 ayat (3) huruf a Anggaran Dasar Perseroan dan Pasal 23 ayat (2) POJK 15/2020 yaitu pada tanggal 03 Juni 202</a:t>
            </a:r>
            <a:r>
              <a:rPr lang="en-US" sz="1400" dirty="0">
                <a:solidFill>
                  <a:srgbClr val="254459"/>
                </a:solidFill>
                <a:latin typeface="Roboto" panose="02000000000000000000" pitchFamily="2" charset="0"/>
                <a:ea typeface="Roboto" panose="02000000000000000000" pitchFamily="2" charset="0"/>
              </a:rPr>
              <a:t>6</a:t>
            </a:r>
            <a:r>
              <a:rPr lang="id-ID" sz="1400" dirty="0">
                <a:solidFill>
                  <a:srgbClr val="254459"/>
                </a:solidFill>
                <a:latin typeface="Roboto" panose="02000000000000000000" pitchFamily="2" charset="0"/>
                <a:ea typeface="Roboto" panose="02000000000000000000" pitchFamily="2" charset="0"/>
              </a:rPr>
              <a:t> pukul 16:15 WIB.</a:t>
            </a: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Peserta Rapat yang sudah terdaftar dalam daftar kehadiran Rapat yang sudah diumumkan oleh Notaris mempunyai hak untuk mengeluarkan pertanyaan dan/atau pendapat, serta memberikan suara dalam Rapat.</a:t>
            </a: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Peserta Rapat yang datang terlambat setelah ditutupnya masa registrasi masih dapat mengikuti acara Rapat namun tidak diperhitungkan dalam menetapkan kuorum maupun pemungutan suara dan tidak dapat berpartisipasi dalam sesi tanya jawab.</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lvl="0" algn="just"/>
            <a:endParaRPr lang="en-ID" sz="1400"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8988B327-9FDC-2154-2851-FF67379DE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374" y="0"/>
            <a:ext cx="4238625" cy="6858000"/>
          </a:xfrm>
          <a:prstGeom prst="rect">
            <a:avLst/>
          </a:prstGeom>
        </p:spPr>
      </p:pic>
    </p:spTree>
    <p:extLst>
      <p:ext uri="{BB962C8B-B14F-4D97-AF65-F5344CB8AC3E}">
        <p14:creationId xmlns:p14="http://schemas.microsoft.com/office/powerpoint/2010/main" val="25874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01A1A-2157-74F2-7E79-2EC33ABB2D6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7707BBE-C16F-F619-747F-7EF661E22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E3EE233F-BBC1-141C-6194-ED81083573A9}"/>
              </a:ext>
            </a:extLst>
          </p:cNvPr>
          <p:cNvSpPr txBox="1"/>
          <p:nvPr/>
        </p:nvSpPr>
        <p:spPr>
          <a:xfrm>
            <a:off x="4298156" y="886672"/>
            <a:ext cx="3595688"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Pembatasan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Peserta</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1BD02A31-6144-4F96-25EB-11D87205AAAE}"/>
              </a:ext>
            </a:extLst>
          </p:cNvPr>
          <p:cNvSpPr txBox="1"/>
          <p:nvPr/>
        </p:nvSpPr>
        <p:spPr>
          <a:xfrm>
            <a:off x="1013664" y="1463062"/>
            <a:ext cx="10164672" cy="4401205"/>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Perseroan membatasi hanya pemegang saham badan hukum yang hadir secara fisik dan menghimbau agar pemegang saham selain pemegang saham badan hukum dapat menghadiri Rapat secara elektronik atau memberikan kuasa secara elektronik melalui fasilitas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General Meeting System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KSEI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eASY.KSEI</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disediakan oleh PT Kustodian Sentra Efek Indonesia (untuk selanjutnya disebut ”KSEI”) dalam tautan https://akses.ksei.co.id atau memberikan kuasa secara tertulis kepada Pihak Independen yang ditunjuk Perseroan.</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Perseroan telah menunjuk Pihak Independen selaku perwakilan dari Biro Administrasi Efek Perseroan yaitu PT Bima Registra, yang beralamat di Satrio Tower, lantai 9 Jl. Dr. Satrio Blok C4, Kuningan - Setiabudi Jakarta  Selatan untuk bertindak dan mewakili pemegang saham dalam menyampaikan suara dan pertanyaan dalam Rapat.</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Demi kesehatan dan keselamatan semua pihak, Perseroan dapat melarang pemegang saham atau kuasanya untuk menghadiri/ memasuki kawasan gedung atau berada dalam ruang Rapat tempat penyelenggaraan Rapat, dalam hal pemegang saham atau kuasanya tidak memenuhi protokol keamanan dan kesehatan sebagaimana disyaratkan, maka berdasarkan pertimbangan Perseroan dapat dilakukan tindakan tertentu sebagai bentuk pelaksanaan protokol kesehatan dan ketertiban.</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selain pemegang saham badan hukum yang telah hadir ke tempat Rapat namun dilarang menghadiri atau tidak dapat memasuki ruang Rapat karena alasan yang dicantumkan dalam tata tertib ini, dapat melaksanakan haknya melalui aplikasi eASY.KSEI </a:t>
            </a:r>
          </a:p>
          <a:p>
            <a:pPr algn="just"/>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7663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857C9-BF1D-AA24-5F41-6072A61A141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51C0ED1-9EB0-93C4-4A77-C069C4D49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7F000260-FEAD-F5EA-B020-7D20113E4711}"/>
              </a:ext>
            </a:extLst>
          </p:cNvPr>
          <p:cNvSpPr txBox="1"/>
          <p:nvPr/>
        </p:nvSpPr>
        <p:spPr>
          <a:xfrm>
            <a:off x="2753919" y="1000395"/>
            <a:ext cx="1797844"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Surat Kuasa</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A3012F7F-FB3F-61B1-DA79-0202E7D569ED}"/>
              </a:ext>
            </a:extLst>
          </p:cNvPr>
          <p:cNvSpPr txBox="1"/>
          <p:nvPr/>
        </p:nvSpPr>
        <p:spPr>
          <a:xfrm>
            <a:off x="0" y="1495940"/>
            <a:ext cx="7114032" cy="523220"/>
          </a:xfrm>
          <a:prstGeom prst="rect">
            <a:avLst/>
          </a:prstGeom>
          <a:noFill/>
        </p:spPr>
        <p:txBody>
          <a:bodyPr wrap="square" rtlCol="0">
            <a:spAutoFit/>
          </a:bodyPr>
          <a:lstStyle/>
          <a:p>
            <a:pPr algn="ct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dapat menunjuk kuasanya untuk hadir dalam Rapat, dengan ketentuan sebagai berikut:</a:t>
            </a:r>
          </a:p>
        </p:txBody>
      </p:sp>
      <p:sp>
        <p:nvSpPr>
          <p:cNvPr id="4" name="TextBox 3">
            <a:extLst>
              <a:ext uri="{FF2B5EF4-FFF2-40B4-BE49-F238E27FC236}">
                <a16:creationId xmlns:a16="http://schemas.microsoft.com/office/drawing/2014/main" id="{6D5C1E17-3CDF-CB06-785D-C34540CCED83}"/>
              </a:ext>
            </a:extLst>
          </p:cNvPr>
          <p:cNvSpPr txBox="1"/>
          <p:nvPr/>
        </p:nvSpPr>
        <p:spPr>
          <a:xfrm>
            <a:off x="191649" y="2210030"/>
            <a:ext cx="6922384" cy="3539430"/>
          </a:xfrm>
          <a:prstGeom prst="rect">
            <a:avLst/>
          </a:prstGeom>
          <a:noFill/>
        </p:spPr>
        <p:txBody>
          <a:bodyPr wrap="square" rtlCol="0">
            <a:spAutoFit/>
          </a:bodyPr>
          <a:lstStyle/>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Pemegang saham memberikan kuasa yang dilakukan melalui eASY.KSEI yang disediakan oleh KSEI sebagai mekanisme pemberian kuasa secara elektronik dalam proses penyelenggaraan Rapat (untuk selanjutnya disebut “</a:t>
            </a:r>
            <a:r>
              <a:rPr lang="id-ID" sz="1400" b="1" i="1" dirty="0">
                <a:solidFill>
                  <a:srgbClr val="254459"/>
                </a:solidFill>
                <a:latin typeface="Roboto" panose="02000000000000000000" pitchFamily="2" charset="0"/>
                <a:ea typeface="Roboto" panose="02000000000000000000" pitchFamily="2" charset="0"/>
              </a:rPr>
              <a:t>e-Proxy</a:t>
            </a:r>
            <a:r>
              <a:rPr lang="id-ID" sz="1400" dirty="0">
                <a:solidFill>
                  <a:srgbClr val="254459"/>
                </a:solidFill>
                <a:latin typeface="Roboto" panose="02000000000000000000" pitchFamily="2" charset="0"/>
                <a:ea typeface="Roboto" panose="02000000000000000000" pitchFamily="2" charset="0"/>
              </a:rPr>
              <a:t>”) dalam proses penyelenggaraan Rapat. Fasilitas </a:t>
            </a:r>
            <a:r>
              <a:rPr lang="id-ID" sz="1400" i="1" dirty="0">
                <a:solidFill>
                  <a:srgbClr val="254459"/>
                </a:solidFill>
                <a:latin typeface="Roboto" panose="02000000000000000000" pitchFamily="2" charset="0"/>
                <a:ea typeface="Roboto" panose="02000000000000000000" pitchFamily="2" charset="0"/>
              </a:rPr>
              <a:t>e-Proxy</a:t>
            </a:r>
            <a:r>
              <a:rPr lang="id-ID" sz="1400" dirty="0">
                <a:solidFill>
                  <a:srgbClr val="254459"/>
                </a:solidFill>
                <a:latin typeface="Roboto" panose="02000000000000000000" pitchFamily="2" charset="0"/>
                <a:ea typeface="Roboto" panose="02000000000000000000" pitchFamily="2" charset="0"/>
              </a:rPr>
              <a:t> tersedia bagi pemegang saham yang berhak hadir dalam Rapat sejak tanggal pemanggilan Rapat hingga 1 (satu) hari kerja sebelum Rapat sebagaimana dalam ketentuan Pasal 28 ayat (3) POJK 15/2020;</a:t>
            </a:r>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Pemegang saham badan hukum dapat memberikan kuasa kepada Pihak lain yang ditunjuk dengan menggunakan formulir yang disediakan oleh Perseroan sebagaimana terdapat di situs web Perseroan www.permaplasindo.co.id yang dapat diserahkan selambat-lambatnya sebelum pemegang saham memasuki ruang Rapat.</a:t>
            </a: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id-ID" sz="1400" dirty="0">
              <a:solidFill>
                <a:srgbClr val="254459"/>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54249584-0628-37C8-8171-79C5CDB09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972" y="0"/>
            <a:ext cx="5389028" cy="6858000"/>
          </a:xfrm>
          <a:prstGeom prst="rect">
            <a:avLst/>
          </a:prstGeom>
        </p:spPr>
      </p:pic>
    </p:spTree>
    <p:extLst>
      <p:ext uri="{BB962C8B-B14F-4D97-AF65-F5344CB8AC3E}">
        <p14:creationId xmlns:p14="http://schemas.microsoft.com/office/powerpoint/2010/main" val="238344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26949-0399-BF6C-345B-90DB3811B4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3C97511-9B81-F168-453C-C08985D53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2C2BE811-B982-4524-94D6-C565AFCA7BFE}"/>
              </a:ext>
            </a:extLst>
          </p:cNvPr>
          <p:cNvSpPr txBox="1"/>
          <p:nvPr/>
        </p:nvSpPr>
        <p:spPr>
          <a:xfrm>
            <a:off x="5197078" y="979903"/>
            <a:ext cx="1797844"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Undangan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CA046E7B-51DD-99C0-0F7C-8E2327F98BDE}"/>
              </a:ext>
            </a:extLst>
          </p:cNvPr>
          <p:cNvSpPr txBox="1"/>
          <p:nvPr/>
        </p:nvSpPr>
        <p:spPr>
          <a:xfrm>
            <a:off x="1311412" y="1531701"/>
            <a:ext cx="9569176" cy="523220"/>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Pihak yang hadir atas undangan Direksi namun tidak mempunyai hak untuk mengajukan pertanyaan dan/atau pendapat, serta memberikan suara dalam Rapat.</a:t>
            </a:r>
          </a:p>
        </p:txBody>
      </p:sp>
      <p:sp>
        <p:nvSpPr>
          <p:cNvPr id="4" name="TextBox 3">
            <a:extLst>
              <a:ext uri="{FF2B5EF4-FFF2-40B4-BE49-F238E27FC236}">
                <a16:creationId xmlns:a16="http://schemas.microsoft.com/office/drawing/2014/main" id="{90C6F298-8E72-6246-88EF-D00E99CAD7EC}"/>
              </a:ext>
            </a:extLst>
          </p:cNvPr>
          <p:cNvSpPr txBox="1"/>
          <p:nvPr/>
        </p:nvSpPr>
        <p:spPr>
          <a:xfrm>
            <a:off x="4648319" y="2206609"/>
            <a:ext cx="289536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Pimpinan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60C227E1-48FA-8D37-D955-52B1A5FA1AFC}"/>
              </a:ext>
            </a:extLst>
          </p:cNvPr>
          <p:cNvSpPr txBox="1"/>
          <p:nvPr/>
        </p:nvSpPr>
        <p:spPr>
          <a:xfrm>
            <a:off x="2615184" y="2758407"/>
            <a:ext cx="8265403" cy="3108543"/>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dengan ketentuan Pasal 22 ayat (1) Anggaran Dasar Perseroan, dan Pasal 37 POJK 15/2020, Rapat dipimpin oleh anggota Dewan Komisaris yang ditunjuk oleh Dewan Komisaris. Dalam hal semua anggota Dewan Komisaris tidak hadir atau berhalangan, maka Rapat dipimpin oleh seorang anggota Direksi yang ditunjuk oleh Direksi. Dalam hal semua anggota Direksi tidak hadir atau berhalangan, maka Rapat dipimpin oleh pemegang saham yang hadir dalam Rapat yang ditunjuk dari dan oleh peserta Rapat.</a:t>
            </a: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bertanggung jawab dan berhak mengambil langkah yang dianggap perlu agar Rapat dapat berjalan dengan lancar dan tertib sehingga dapat memenuhi tujuannya.</a:t>
            </a: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berhak meminta agar yang hadir secara fisik membuktikan wewenangnya untuk hadir dalam Rapat dan/atau meminta agar surat kuasa untuk mewakili pemegang saham diperlihatkan kepadanya pada waktu Rapat.</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ABF4520A-48B0-F5A9-6FAF-A9F476AE6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84661">
            <a:off x="9804839" y="5706468"/>
            <a:ext cx="3188095" cy="2218129"/>
          </a:xfrm>
          <a:prstGeom prst="rect">
            <a:avLst/>
          </a:prstGeom>
        </p:spPr>
      </p:pic>
      <p:pic>
        <p:nvPicPr>
          <p:cNvPr id="16" name="Picture 15">
            <a:extLst>
              <a:ext uri="{FF2B5EF4-FFF2-40B4-BE49-F238E27FC236}">
                <a16:creationId xmlns:a16="http://schemas.microsoft.com/office/drawing/2014/main" id="{F8CD2757-93D5-0CC2-3A16-0B5D9ED7F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5287">
            <a:off x="-890960" y="2503573"/>
            <a:ext cx="3587573" cy="4108402"/>
          </a:xfrm>
          <a:prstGeom prst="rect">
            <a:avLst/>
          </a:prstGeom>
        </p:spPr>
      </p:pic>
      <p:pic>
        <p:nvPicPr>
          <p:cNvPr id="10" name="Picture 9">
            <a:extLst>
              <a:ext uri="{FF2B5EF4-FFF2-40B4-BE49-F238E27FC236}">
                <a16:creationId xmlns:a16="http://schemas.microsoft.com/office/drawing/2014/main" id="{626B125C-25B7-7B4B-4490-0D88E708F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7729">
            <a:off x="-176915" y="5185780"/>
            <a:ext cx="3323521" cy="2312352"/>
          </a:xfrm>
          <a:prstGeom prst="rect">
            <a:avLst/>
          </a:prstGeom>
        </p:spPr>
      </p:pic>
    </p:spTree>
    <p:extLst>
      <p:ext uri="{BB962C8B-B14F-4D97-AF65-F5344CB8AC3E}">
        <p14:creationId xmlns:p14="http://schemas.microsoft.com/office/powerpoint/2010/main" val="296642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7EBE9-D34F-33C8-A3CF-1ABA513866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1ADF11D-0AC5-0E68-17E0-7C70B7F15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C7A1D55C-7748-4A27-C184-A8CC21BFA2CF}"/>
              </a:ext>
            </a:extLst>
          </p:cNvPr>
          <p:cNvSpPr txBox="1"/>
          <p:nvPr/>
        </p:nvSpPr>
        <p:spPr>
          <a:xfrm>
            <a:off x="5197078" y="920200"/>
            <a:ext cx="1797844"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Bahasa</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7" name="TextBox 6">
            <a:extLst>
              <a:ext uri="{FF2B5EF4-FFF2-40B4-BE49-F238E27FC236}">
                <a16:creationId xmlns:a16="http://schemas.microsoft.com/office/drawing/2014/main" id="{FAE4CC42-F6C9-D305-6749-DAA559C1B400}"/>
              </a:ext>
            </a:extLst>
          </p:cNvPr>
          <p:cNvSpPr txBox="1"/>
          <p:nvPr/>
        </p:nvSpPr>
        <p:spPr>
          <a:xfrm>
            <a:off x="990600" y="1585827"/>
            <a:ext cx="10210800" cy="523220"/>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Rapat diselenggarakan dengan menggunakan Bahasa Indonesia, akan tetapi bagi mereka yang tidak memahami Bahasa Indonesia diperkenankan mengajukan pertanyaan dan/atau pendapat dalam Bahasa Inggris pada kesempatan yang diberikan.</a:t>
            </a:r>
          </a:p>
        </p:txBody>
      </p:sp>
      <p:sp>
        <p:nvSpPr>
          <p:cNvPr id="8" name="TextBox 7">
            <a:extLst>
              <a:ext uri="{FF2B5EF4-FFF2-40B4-BE49-F238E27FC236}">
                <a16:creationId xmlns:a16="http://schemas.microsoft.com/office/drawing/2014/main" id="{05047AA9-38E0-F7F1-67E2-F4C232939F35}"/>
              </a:ext>
            </a:extLst>
          </p:cNvPr>
          <p:cNvSpPr txBox="1"/>
          <p:nvPr/>
        </p:nvSpPr>
        <p:spPr>
          <a:xfrm>
            <a:off x="4649589" y="2345255"/>
            <a:ext cx="289282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Kuorum</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Kehadiran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9" name="TextBox 8">
            <a:extLst>
              <a:ext uri="{FF2B5EF4-FFF2-40B4-BE49-F238E27FC236}">
                <a16:creationId xmlns:a16="http://schemas.microsoft.com/office/drawing/2014/main" id="{53CEB91D-FD38-B4CD-05D4-B538B6088058}"/>
              </a:ext>
            </a:extLst>
          </p:cNvPr>
          <p:cNvSpPr txBox="1"/>
          <p:nvPr/>
        </p:nvSpPr>
        <p:spPr>
          <a:xfrm>
            <a:off x="990600" y="2916430"/>
            <a:ext cx="10210800" cy="3323987"/>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ketentuan Pasal 23 ayat (1) huruf a Anggaran Dasar Perseroan, Rapat adalah sah dan berhak mengambil keputusan yang sah dan mengikat, apabila dihadiri oleh pemegang saham dan/atau wakil mereka yang sah yang mewakili lebih dari 1/2 (satu per dua) bagian dari jumlah seluruh saham dengan hak suara yang sah.</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Perhitungan jumlah pemegang saham yang hadir atau terwakili di dalam Rapat oleh Notaris hanya dilakukan 1 (satu) kali, yaitu sesaat sebelum Rapat dibuka oleh Pimpinan Rapat. Jumlah kehadiran pemegang saham atau kuasanya yang dinyatakan oleh Pimpinan Rapat sebelum dibukanya Rapat dan telah diumumkan oleh Notaris merupakan jumlah yang tetap sampai dengan Rapat ditutup. Oleh karena itu, pemegang saham atau kuasanya yang memasuki ruang Rapat setelah Rapat dibuka tidak turut dihitung dalam menentukan jumlah kuorum kehadiran, tidak berhak memberikan pertanyaan dan/atau pendapat, serta tidak berhak mengeluarkan suara dalam Rapat, demikian pula pemegang saham yang meninggalkan ruang Rapat sebelum Rapat ditutup, tidak mengurangi hitungan jumlah kehadiran pemegang saham dalam Rapat.</a:t>
            </a: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6425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6AD-8DC6-D359-B58F-DEE16C60EC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8CBF45-85B2-73E9-3FB2-4EC60B45F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2F7D32B3-1B40-2CA1-2236-43631A554286}"/>
              </a:ext>
            </a:extLst>
          </p:cNvPr>
          <p:cNvSpPr txBox="1"/>
          <p:nvPr/>
        </p:nvSpPr>
        <p:spPr>
          <a:xfrm>
            <a:off x="2318995" y="1066217"/>
            <a:ext cx="9201164" cy="3108543"/>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Sebelum pengambilan keputusan setiap mata acara Rapat, Pimpinan Rapat akan memberikan kesempatan kepada para pemegang saham atau kuasanya untuk mengajukan pertanyaan dan/atau pendapat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terkait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agenda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atau</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acara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Rapat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dalam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sesi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tanya jawab.</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dapat membatasi waktu dalam acara tanya jawab pada masing-masing mata acara </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r</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apat.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hanya dapat diajukan oleh pemegang saham atau kuasanya yang sah.</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atau kuasanya tidak diperkenankan untuk mengajukan pertanyaan dan/atau pendapat kepada sesama pemegang saham.</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A646B65D-2CA0-355C-D21F-F965B6FDE868}"/>
              </a:ext>
            </a:extLst>
          </p:cNvPr>
          <p:cNvSpPr txBox="1"/>
          <p:nvPr/>
        </p:nvSpPr>
        <p:spPr>
          <a:xfrm>
            <a:off x="-1" y="585744"/>
            <a:ext cx="12192001"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Tanya Jawab</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pic>
        <p:nvPicPr>
          <p:cNvPr id="11" name="Picture 10">
            <a:extLst>
              <a:ext uri="{FF2B5EF4-FFF2-40B4-BE49-F238E27FC236}">
                <a16:creationId xmlns:a16="http://schemas.microsoft.com/office/drawing/2014/main" id="{3B1C6874-8E94-FAE8-9F90-ECFB56443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87771"/>
            <a:ext cx="4260914" cy="4070228"/>
          </a:xfrm>
          <a:prstGeom prst="rect">
            <a:avLst/>
          </a:prstGeom>
        </p:spPr>
      </p:pic>
      <p:sp>
        <p:nvSpPr>
          <p:cNvPr id="13" name="TextBox 12">
            <a:extLst>
              <a:ext uri="{FF2B5EF4-FFF2-40B4-BE49-F238E27FC236}">
                <a16:creationId xmlns:a16="http://schemas.microsoft.com/office/drawing/2014/main" id="{2B46AF1D-836D-512D-0C18-CEE7AC6A29E5}"/>
              </a:ext>
            </a:extLst>
          </p:cNvPr>
          <p:cNvSpPr txBox="1"/>
          <p:nvPr/>
        </p:nvSpPr>
        <p:spPr>
          <a:xfrm>
            <a:off x="4347049" y="3540517"/>
            <a:ext cx="7173110" cy="2893100"/>
          </a:xfrm>
          <a:prstGeom prst="rect">
            <a:avLst/>
          </a:prstGeom>
          <a:noFill/>
        </p:spPr>
        <p:txBody>
          <a:bodyPr wrap="square">
            <a:spAutoFit/>
          </a:bodyPr>
          <a:lstStyle/>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dan/atau pendapat yang ditujukan kepada pemegang saham lain tidak dapat ditanggapi.</a:t>
            </a:r>
          </a:p>
          <a:p>
            <a:pPr marL="285750" indent="-285750" algn="just">
              <a:buFont typeface="Arial" panose="020B0604020202020204" pitchFamily="34" charset="0"/>
              <a:buChar char="•"/>
            </a:pPr>
            <a:endPar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badan hukum diberikan kesempatan untuk mengajukan pertanyaan dan/atau pendapat kepada Direksi dan Dewan Komisaris Perseroan melalui Pimpinan Rapat yang disampaikan melalui formulir yang telah disediakan dan diinformasikan oleh panitia</a:t>
            </a: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sebelum Rapat dimulai, dengan mengisi nomor registrasi, mata acara, nama dan jumlah kepemilikan saham, alamat surat elekronik (email), serta pertanyaan dan/atau pendapat, untuk kemudian dilakukan verifikasi dan diperiksa relevansi pertanyaan atau pendapatnya dengan mata acara Rapat oleh Biro Administrasi Efek, Notaris, dan Konsultan Hukum.</a:t>
            </a: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61873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2597</Words>
  <Application>Microsoft Office PowerPoint</Application>
  <PresentationFormat>Widescreen</PresentationFormat>
  <Paragraphs>130</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Poppins</vt:lpstr>
      <vt:lpstr>Roboto</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zl.infodsgn@gmail.com</dc:creator>
  <cp:lastModifiedBy>pc-whs04@outlook.com</cp:lastModifiedBy>
  <cp:revision>11</cp:revision>
  <dcterms:created xsi:type="dcterms:W3CDTF">2025-06-25T10:19:50Z</dcterms:created>
  <dcterms:modified xsi:type="dcterms:W3CDTF">2026-06-25T04:42:42Z</dcterms:modified>
</cp:coreProperties>
</file>